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89" r:id="rId19"/>
    <p:sldId id="278" r:id="rId20"/>
    <p:sldId id="279" r:id="rId21"/>
    <p:sldId id="280" r:id="rId22"/>
    <p:sldId id="281" r:id="rId23"/>
    <p:sldId id="282" r:id="rId24"/>
    <p:sldId id="283" r:id="rId25"/>
    <p:sldId id="287" r:id="rId26"/>
    <p:sldId id="288" r:id="rId27"/>
    <p:sldId id="284" r:id="rId28"/>
    <p:sldId id="285" r:id="rId29"/>
    <p:sldId id="286" r:id="rId30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67" autoAdjust="0"/>
    <p:restoredTop sz="94696"/>
  </p:normalViewPr>
  <p:slideViewPr>
    <p:cSldViewPr snapToObjects="1">
      <p:cViewPr varScale="1">
        <p:scale>
          <a:sx n="89" d="100"/>
          <a:sy n="89" d="100"/>
        </p:scale>
        <p:origin x="66" y="81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16.12.2019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Degree, closeness, betweenness centrality</a:t>
            </a:r>
          </a:p>
          <a:p>
            <a:pPr>
              <a:buBlip>
                <a:blip r:embed="rId2"/>
              </a:buBlip>
            </a:pPr>
            <a:r>
              <a:rPr lang="en-US" dirty="0"/>
              <a:t>Global/Local efficiency</a:t>
            </a:r>
          </a:p>
          <a:p>
            <a:pPr>
              <a:buBlip>
                <a:blip r:embed="rId2"/>
              </a:buBlip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126437" cy="28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L-Space and P-Space</a:t>
            </a:r>
          </a:p>
          <a:p>
            <a:pPr>
              <a:buBlip>
                <a:blip r:embed="rId2"/>
              </a:buBlip>
            </a:pPr>
            <a:r>
              <a:rPr lang="en-US" dirty="0"/>
              <a:t>Epidemic Spreading models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988840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>
            <a:cxnSpLocks/>
          </p:cNvCxnSpPr>
          <p:nvPr/>
        </p:nvCxnSpPr>
        <p:spPr bwMode="auto">
          <a:xfrm>
            <a:off x="7824192" y="1988840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1901, most railways were nationalized (SBB)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Electrified and upgraded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After WWII, trains lost ground to roads</a:t>
            </a:r>
          </a:p>
          <a:p>
            <a:pPr marL="0" indent="0">
              <a:buNone/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2017, Switzerland was ranked first among European rail systems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Alps covering around 60% of the surface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One of the worlds most dense railway networks!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4FC209-FA43-AD40-AB08-365667B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07" y="5129140"/>
            <a:ext cx="1847354" cy="9820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314EB-ACEF-D149-B4DE-E8CD6A03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1341341"/>
            <a:ext cx="1642363" cy="1455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090B01-4D25-B541-872B-301E45EB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812350"/>
            <a:ext cx="2808511" cy="2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29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</a:t>
            </a:r>
            <a:r>
              <a:rPr lang="en-US" dirty="0"/>
              <a:t>Set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906879"/>
            <a:ext cx="10369550" cy="432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" kern="0" dirty="0"/>
              <a:t>Swiss Railway and Tram Network (</a:t>
            </a:r>
            <a:r>
              <a:rPr lang="en" kern="0" dirty="0" err="1"/>
              <a:t>geo.admin.ch</a:t>
            </a:r>
            <a:r>
              <a:rPr lang="en" kern="0" dirty="0"/>
              <a:t>) </a:t>
            </a:r>
            <a:r>
              <a:rPr lang="en" kern="0" dirty="0">
                <a:sym typeface="Wingdings" pitchFamily="2" charset="2"/>
              </a:rPr>
              <a:t> </a:t>
            </a:r>
            <a:r>
              <a:rPr lang="en" kern="0" dirty="0"/>
              <a:t>3’190 stations, 3’353 connections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A10C22-C3E3-E540-A15B-5985BE06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347054"/>
            <a:ext cx="5977828" cy="11715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9D46FF-1B42-1D46-A51B-B4B9739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2524911"/>
            <a:ext cx="5122554" cy="3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5184775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Problem: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 nodes without any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connected components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Biggest one contains 1650 nodes,</a:t>
            </a:r>
            <a:br>
              <a:rPr lang="en-US" kern="0" dirty="0"/>
            </a:br>
            <a:r>
              <a:rPr lang="en-US" kern="0" dirty="0"/>
              <a:t> 53 % of the network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Large stations e.g. ”Interlaken Ost” has “Platform 1-2”, “Platform 3-4” and “Platform 5-8”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Close by stations e.g. “Bern SBB” and “Bern RBS”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36BE81B-D386-8F49-AA72-E9633AA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05" y="2060848"/>
            <a:ext cx="5917059" cy="403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18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5328791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/>
              <a:t>Solution: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Assume everything within walking distance is connected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Merge everything with spatial distance &lt; 300m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components </a:t>
            </a:r>
            <a:r>
              <a:rPr lang="en-US" kern="0" dirty="0">
                <a:sym typeface="Wingdings" pitchFamily="2" charset="2"/>
              </a:rPr>
              <a:t> 5 components</a:t>
            </a: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Giant component 53%  99% </a:t>
            </a:r>
            <a:r>
              <a:rPr lang="en-US" dirty="0"/>
              <a:t>(3’109/3’139 nodes) </a:t>
            </a:r>
            <a:br>
              <a:rPr lang="en-US" dirty="0"/>
            </a:b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3654ADE-D4D8-974A-BF60-0C07D00DE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060847"/>
            <a:ext cx="5705453" cy="388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90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6622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de-CH" dirty="0"/>
              <a:t>Motivation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pPr>
              <a:buBlip>
                <a:blip r:embed="rId2"/>
              </a:buBlip>
            </a:pPr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pPr>
              <a:buBlip>
                <a:blip r:embed="rId2"/>
              </a:buBlip>
            </a:pPr>
            <a:r>
              <a:rPr lang="de-CH" dirty="0"/>
              <a:t>Data</a:t>
            </a:r>
          </a:p>
          <a:p>
            <a:pPr>
              <a:buBlip>
                <a:blip r:embed="rId2"/>
              </a:buBlip>
            </a:pPr>
            <a:r>
              <a:rPr lang="de-CH" dirty="0"/>
              <a:t>Analysis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Conclusion</a:t>
            </a:r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DE4517-32B8-6C4F-9ED5-29E0CEFB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744186"/>
            <a:ext cx="5885160" cy="2942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Characteristics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Degree Distribution </a:t>
            </a:r>
            <a:r>
              <a:rPr lang="en-US" kern="0" dirty="0">
                <a:sym typeface="Wingdings" pitchFamily="2" charset="2"/>
              </a:rPr>
              <a:t> average </a:t>
            </a:r>
            <a:r>
              <a:rPr lang="en-US" kern="0" dirty="0"/>
              <a:t>k=2.13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Most nodes only have 2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Economically most important cities have more</a:t>
            </a:r>
            <a:br>
              <a:rPr lang="en-US" kern="0" dirty="0"/>
            </a:br>
            <a:r>
              <a:rPr lang="en-US" kern="0" dirty="0"/>
              <a:t>(e.g. Zürich, Bern)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Low clustering coefficient C = 0.016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28BEC3-56A0-EA40-9CA3-18834F5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9" y="2060848"/>
            <a:ext cx="5306586" cy="3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78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	    Random Attack					Targeted Attack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060849"/>
            <a:ext cx="4824735" cy="4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200 nodes for 50% giant component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Remove 500 nodes for 10%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1A40B3-F3F0-E04A-BACE-EAD4DB87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015304"/>
            <a:ext cx="4248472" cy="307571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8E26AA6-2926-FE49-AF3D-7A0801016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2" y="2060849"/>
            <a:ext cx="5472608" cy="403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100 central nodes for 15%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8A13B4-6B1E-7546-83C8-3C40379A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39" y="3023541"/>
            <a:ext cx="4225717" cy="30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-US" dirty="0"/>
              <a:t>Comparing</a:t>
            </a:r>
            <a:r>
              <a:rPr lang="en" dirty="0"/>
              <a:t> Targeted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Targeted attacks on top 100 nodes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Eigenvector Centrality (Zürich, </a:t>
            </a:r>
            <a:r>
              <a:rPr lang="en-US" kern="0" dirty="0" err="1"/>
              <a:t>Altstetten</a:t>
            </a:r>
            <a:r>
              <a:rPr lang="en-US" kern="0" dirty="0"/>
              <a:t>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Closeness Centrality (</a:t>
            </a:r>
            <a:r>
              <a:rPr lang="en-US" kern="0" dirty="0" err="1"/>
              <a:t>Olten</a:t>
            </a:r>
            <a:r>
              <a:rPr lang="en-US" kern="0" dirty="0"/>
              <a:t>, </a:t>
            </a:r>
            <a:r>
              <a:rPr lang="en-US" kern="0" dirty="0" err="1"/>
              <a:t>Bhf</a:t>
            </a:r>
            <a:r>
              <a:rPr lang="en-US" kern="0" dirty="0"/>
              <a:t>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Betweenness Centrality (</a:t>
            </a:r>
            <a:r>
              <a:rPr lang="en-US" kern="0" dirty="0" err="1"/>
              <a:t>Wanzwil</a:t>
            </a:r>
            <a:r>
              <a:rPr lang="en-US" kern="0" dirty="0"/>
              <a:t>)</a:t>
            </a:r>
            <a:br>
              <a:rPr lang="en-US" kern="0" dirty="0"/>
            </a:b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 marL="0" indent="0">
              <a:buNone/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F11954-8142-0348-B679-0A0C62F3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916832"/>
            <a:ext cx="5772399" cy="4031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516EFD-AE66-496C-8F73-06ABBA899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9037" y="2996952"/>
            <a:ext cx="1685925" cy="75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46EB42-CC2D-4EFF-A797-C76FAE42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261" y="5768677"/>
            <a:ext cx="1895475" cy="828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5E4922-0B30-4E91-AF32-A95F182AE8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223" b="8993"/>
          <a:stretch/>
        </p:blipFill>
        <p:spPr>
          <a:xfrm>
            <a:off x="1881410" y="4481813"/>
            <a:ext cx="1781175" cy="67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Edge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Rare that a whole station fails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Often certain tracks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Targeted attack on top 20 important edges </a:t>
            </a:r>
            <a:br>
              <a:rPr lang="en-US" kern="0" dirty="0"/>
            </a:br>
            <a:r>
              <a:rPr lang="en-US" kern="0" dirty="0">
                <a:sym typeface="Wingdings" pitchFamily="2" charset="2"/>
              </a:rPr>
              <a:t> 15%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F7536E-C45B-104D-89A7-3DC54217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70" y="1844824"/>
            <a:ext cx="5408779" cy="3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0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Comparison Random Networks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 err="1"/>
              <a:t>Erdös-Renyi</a:t>
            </a:r>
            <a:r>
              <a:rPr lang="en-US" kern="0" dirty="0"/>
              <a:t> (ER)</a:t>
            </a:r>
          </a:p>
          <a:p>
            <a:pPr>
              <a:buBlip>
                <a:blip r:embed="rId2"/>
              </a:buBlip>
            </a:pPr>
            <a:r>
              <a:rPr lang="en-US" kern="0" dirty="0" err="1"/>
              <a:t>Barabasi</a:t>
            </a:r>
            <a:r>
              <a:rPr lang="en-US" kern="0" dirty="0"/>
              <a:t>-Albert (BA)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3D581F-ABEF-4944-8B73-B31C94A5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19" y="3238628"/>
            <a:ext cx="3923957" cy="27686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D43BA6-1F03-1E4B-BCD0-5C639451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73" y="3238628"/>
            <a:ext cx="3923957" cy="27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/>
              <a:t>Swiss Railway Network </a:t>
            </a:r>
            <a:r>
              <a:rPr lang="de-CH" dirty="0" err="1"/>
              <a:t>attacked</a:t>
            </a:r>
            <a:r>
              <a:rPr lang="de-CH" dirty="0"/>
              <a:t> on Degree </a:t>
            </a:r>
            <a:r>
              <a:rPr lang="de-CH" dirty="0" err="1"/>
              <a:t>Centrality</a:t>
            </a:r>
            <a:r>
              <a:rPr lang="de-CH" dirty="0"/>
              <a:t> 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C200-6452-4F8B-813B-03CFED2B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50191"/>
            <a:ext cx="6120680" cy="39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2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9336" y="6514034"/>
            <a:ext cx="1246716" cy="215900"/>
          </a:xfrm>
        </p:spPr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E0A878-391B-4581-A2F6-3CCF36AB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58392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995F0-B72E-45B7-83A4-CD1D470D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253458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21FEA9-F5D8-444E-82FC-C679FF1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F0AFA2-F481-46FA-96E4-06936AF7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850584-0E28-44F0-9839-2DE6BFE976BE}"/>
              </a:ext>
            </a:extLst>
          </p:cNvPr>
          <p:cNvSpPr txBox="1"/>
          <p:nvPr/>
        </p:nvSpPr>
        <p:spPr>
          <a:xfrm>
            <a:off x="1703512" y="1412776"/>
            <a:ext cx="104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(64)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735DB1-0CAC-4D9A-8EBD-3620286EA964}"/>
              </a:ext>
            </a:extLst>
          </p:cNvPr>
          <p:cNvSpPr txBox="1"/>
          <p:nvPr/>
        </p:nvSpPr>
        <p:spPr>
          <a:xfrm>
            <a:off x="6312024" y="1412776"/>
            <a:ext cx="112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100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(134)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0C8783-7926-4F41-9B07-7AC20632D899}"/>
              </a:ext>
            </a:extLst>
          </p:cNvPr>
          <p:cNvSpPr txBox="1"/>
          <p:nvPr/>
        </p:nvSpPr>
        <p:spPr>
          <a:xfrm>
            <a:off x="1703512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(208)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CB1A34-76DD-45DE-8753-0DFAE42095BA}"/>
              </a:ext>
            </a:extLst>
          </p:cNvPr>
          <p:cNvSpPr txBox="1"/>
          <p:nvPr/>
        </p:nvSpPr>
        <p:spPr>
          <a:xfrm>
            <a:off x="6312024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250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(325)</a:t>
            </a:r>
          </a:p>
        </p:txBody>
      </p:sp>
    </p:spTree>
    <p:extLst>
      <p:ext uri="{BB962C8B-B14F-4D97-AF65-F5344CB8AC3E}">
        <p14:creationId xmlns:p14="http://schemas.microsoft.com/office/powerpoint/2010/main" val="4123612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743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Conclusion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28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Quite robust against random node attacks</a:t>
            </a:r>
            <a:br>
              <a:rPr lang="en-US" kern="0" dirty="0"/>
            </a:br>
            <a:r>
              <a:rPr lang="en-US" kern="0" dirty="0"/>
              <a:t>(remove 200 nodes for 50%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node attacks</a:t>
            </a:r>
            <a:br>
              <a:rPr lang="en-US" kern="0" dirty="0"/>
            </a:br>
            <a:r>
              <a:rPr lang="en-US" kern="0" dirty="0"/>
              <a:t>(remove 100 nodes for 15%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edge attacks</a:t>
            </a:r>
            <a:br>
              <a:rPr lang="en-US" kern="0" dirty="0"/>
            </a:br>
            <a:r>
              <a:rPr lang="en-US" kern="0" dirty="0"/>
              <a:t>(remove 20 edges for 1</a:t>
            </a:r>
            <a:r>
              <a:rPr lang="en-US" kern="0" dirty="0">
                <a:sym typeface="Wingdings" pitchFamily="2" charset="2"/>
              </a:rPr>
              <a:t>5% giant component)</a:t>
            </a:r>
          </a:p>
          <a:p>
            <a:pPr marL="0" indent="0">
              <a:buNone/>
            </a:pPr>
            <a:endParaRPr lang="en-US" kern="0" dirty="0">
              <a:sym typeface="Wingdings" pitchFamily="2" charset="2"/>
            </a:endParaRP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Further research: Include data about track length, number and capacity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CAB3CA-F4BB-654C-8D51-F4A9BD87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169053"/>
            <a:ext cx="3839800" cy="2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0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Questions?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29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90FFA3-9CBB-2F4D-87E6-D4E376A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4" y="1916832"/>
            <a:ext cx="3908152" cy="39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 SBB Facts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Compensation for delays (around 10.- CHF when &gt; 60 minutes)</a:t>
            </a:r>
          </a:p>
          <a:p>
            <a:pPr>
              <a:buBlip>
                <a:blip r:embed="rId2"/>
              </a:buBlip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Blip>
                <a:blip r:embed="rId2"/>
              </a:buBlip>
            </a:pPr>
            <a:r>
              <a:rPr lang="en-US" dirty="0"/>
              <a:t>NO provision for missing flights, concerts, examinations, working hours….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+/- 3 minutes are tolerated</a:t>
            </a:r>
          </a:p>
          <a:p>
            <a:pPr>
              <a:buBlip>
                <a:blip r:embed="rId2"/>
              </a:buBlip>
            </a:pPr>
            <a:r>
              <a:rPr lang="en-US" dirty="0"/>
              <a:t>Punctuality of around 90% for a customer to move from A to B</a:t>
            </a:r>
          </a:p>
          <a:p>
            <a:pPr>
              <a:buBlip>
                <a:blip r:embed="rId2"/>
              </a:buBlip>
            </a:pPr>
            <a:r>
              <a:rPr lang="en-US" dirty="0"/>
              <a:t>Around 8000 problems per year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4 derailments in 2018</a:t>
            </a:r>
          </a:p>
          <a:p>
            <a:pPr>
              <a:buBlip>
                <a:blip r:embed="rId2"/>
              </a:buBlip>
            </a:pPr>
            <a:r>
              <a:rPr lang="en-US" dirty="0"/>
              <a:t>22 accidents in 2018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3F747D-C842-5344-B9EE-C1338C3B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324" y="1339858"/>
            <a:ext cx="2880320" cy="305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F8278-0962-CF44-B8E4-CC575C9F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652542"/>
            <a:ext cx="3312368" cy="1656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AE695F-0061-D84D-A061-E3A9D170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76" y="3242916"/>
            <a:ext cx="1812032" cy="1812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31572-F0DE-1B43-8151-0A34FC51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55" y="2014745"/>
            <a:ext cx="1265560" cy="1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Blip>
                <a:blip r:embed="rId2"/>
              </a:buBlip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Blip>
                <a:blip r:embed="rId2"/>
              </a:buBlip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Generalized Linear Model</a:t>
            </a:r>
          </a:p>
          <a:p>
            <a:pPr>
              <a:buBlip>
                <a:blip r:embed="rId2"/>
              </a:buBlip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16.12.2019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357182"/>
            <a:ext cx="4073943" cy="259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776</Words>
  <Application>Microsoft Office PowerPoint</Application>
  <PresentationFormat>Breitbild</PresentationFormat>
  <Paragraphs>171</Paragraphs>
  <Slides>29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1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Fun SBB Facts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  <vt:lpstr>Data</vt:lpstr>
      <vt:lpstr>Data Set</vt:lpstr>
      <vt:lpstr>Data Preparation </vt:lpstr>
      <vt:lpstr>Data Preparation </vt:lpstr>
      <vt:lpstr>Analysis</vt:lpstr>
      <vt:lpstr>Characteristics </vt:lpstr>
      <vt:lpstr>     Random Attack     Targeted Attack </vt:lpstr>
      <vt:lpstr>Comparing Targeted Attacks </vt:lpstr>
      <vt:lpstr>Edge Attacks </vt:lpstr>
      <vt:lpstr>Comparison Random Networks </vt:lpstr>
      <vt:lpstr>Swiss Railway Network attacked on Degree Centrality  </vt:lpstr>
      <vt:lpstr>PowerPoint-Präsentation</vt:lpstr>
      <vt:lpstr>Conclusion</vt:lpstr>
      <vt:lpstr>Conclusion </vt:lpstr>
      <vt:lpstr>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nino scherrer</cp:lastModifiedBy>
  <cp:revision>94</cp:revision>
  <dcterms:created xsi:type="dcterms:W3CDTF">2019-04-27T19:01:13Z</dcterms:created>
  <dcterms:modified xsi:type="dcterms:W3CDTF">2019-12-16T09:05:05Z</dcterms:modified>
  <cp:category/>
</cp:coreProperties>
</file>